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94" r:id="rId19"/>
    <p:sldId id="293" r:id="rId20"/>
    <p:sldId id="295" r:id="rId21"/>
    <p:sldId id="305" r:id="rId22"/>
    <p:sldId id="306" r:id="rId23"/>
    <p:sldId id="307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8" r:id="rId34"/>
    <p:sldId id="309" r:id="rId35"/>
    <p:sldId id="310" r:id="rId36"/>
    <p:sldId id="311" r:id="rId37"/>
    <p:sldId id="312" r:id="rId38"/>
    <p:sldId id="314" r:id="rId39"/>
    <p:sldId id="313" r:id="rId40"/>
    <p:sldId id="315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8" autoAdjust="0"/>
    <p:restoredTop sz="94660"/>
  </p:normalViewPr>
  <p:slideViewPr>
    <p:cSldViewPr snapToGrid="0">
      <p:cViewPr>
        <p:scale>
          <a:sx n="52" d="100"/>
          <a:sy n="52" d="100"/>
        </p:scale>
        <p:origin x="1704" y="7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182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295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411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6213" indent="-176213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54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642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60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634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409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59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678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752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21BDF03-8688-49F3-95BE-1F336F756698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304CC3D-1D60-4D9E-BA59-2E32FBBDC84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493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folbe318/MSAS_tutorials.gi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E0831-5884-4B4B-8D60-2F77B0F409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MSAS Tutorial Sequence</a:t>
            </a:r>
            <a:br>
              <a:rPr lang="en-US" dirty="0"/>
            </a:br>
            <a:r>
              <a:rPr lang="en-US" dirty="0"/>
              <a:t>-Module Four-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A5314D-1CB9-44E6-9188-BD7FCF00AA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Written By Garrett Folbe</a:t>
            </a:r>
          </a:p>
        </p:txBody>
      </p:sp>
    </p:spTree>
    <p:extLst>
      <p:ext uri="{BB962C8B-B14F-4D97-AF65-F5344CB8AC3E}">
        <p14:creationId xmlns:p14="http://schemas.microsoft.com/office/powerpoint/2010/main" val="37754550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BC4A7-6235-4B4A-8FD0-FC8188E6E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Pandas?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38658-AFE3-4FC5-BF24-8E0CB47C1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From their documentation:</a:t>
            </a:r>
          </a:p>
          <a:p>
            <a:pPr marL="0" indent="0">
              <a:buNone/>
            </a:pPr>
            <a:r>
              <a:rPr lang="en-US" sz="2800" i="1" dirty="0"/>
              <a:t>“pandas is an open source, BSD-licensed library providing high-performance, easy-to-use data structures and data analysis tools for the Python programming language.”</a:t>
            </a:r>
          </a:p>
          <a:p>
            <a:r>
              <a:rPr lang="en-US" sz="2800" dirty="0"/>
              <a:t>Very powerful data science library</a:t>
            </a:r>
          </a:p>
          <a:p>
            <a:r>
              <a:rPr lang="en-US" sz="2800" dirty="0"/>
              <a:t>The basis of the rest of this module, as well as the next three!</a:t>
            </a:r>
          </a:p>
          <a:p>
            <a:r>
              <a:rPr lang="en-US" sz="2800" dirty="0"/>
              <a:t>Import pandas at the top of your </a:t>
            </a:r>
            <a:r>
              <a:rPr lang="en-US" sz="2800" dirty="0" err="1"/>
              <a:t>jupyter</a:t>
            </a:r>
            <a:r>
              <a:rPr lang="en-US" sz="2800" dirty="0"/>
              <a:t> </a:t>
            </a:r>
            <a:r>
              <a:rPr lang="en-US" sz="2800" dirty="0" err="1"/>
              <a:t>notebok</a:t>
            </a:r>
            <a:endParaRPr lang="en-US" sz="2600" dirty="0"/>
          </a:p>
          <a:p>
            <a:pPr lvl="1"/>
            <a:r>
              <a:rPr lang="en-US" sz="2600" dirty="0"/>
              <a:t>import pandas as pd</a:t>
            </a:r>
          </a:p>
        </p:txBody>
      </p:sp>
    </p:spTree>
    <p:extLst>
      <p:ext uri="{BB962C8B-B14F-4D97-AF65-F5344CB8AC3E}">
        <p14:creationId xmlns:p14="http://schemas.microsoft.com/office/powerpoint/2010/main" val="2214957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2D406-B5F1-4BB2-8F9D-5F6C5B329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Series vs </a:t>
            </a:r>
            <a:r>
              <a:rPr lang="en-US" dirty="0" err="1"/>
              <a:t>DataFrames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35E14-8328-4327-822A-5009AF4FF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The primary two components of pandas are Series and </a:t>
            </a:r>
            <a:r>
              <a:rPr lang="en-US" sz="2400" dirty="0" err="1"/>
              <a:t>DataFrames</a:t>
            </a:r>
            <a:endParaRPr lang="en-US" sz="2400" dirty="0"/>
          </a:p>
          <a:p>
            <a:r>
              <a:rPr lang="en-US" sz="2400" dirty="0"/>
              <a:t>Series is a column in your table, and a </a:t>
            </a:r>
            <a:r>
              <a:rPr lang="en-US" sz="2400" dirty="0" err="1"/>
              <a:t>DataFrame</a:t>
            </a:r>
            <a:r>
              <a:rPr lang="en-US" sz="2400" dirty="0"/>
              <a:t> is a multidimensional table comprised of a collection of Series</a:t>
            </a:r>
          </a:p>
          <a:p>
            <a:endParaRPr lang="en-US" dirty="0"/>
          </a:p>
        </p:txBody>
      </p:sp>
      <p:pic>
        <p:nvPicPr>
          <p:cNvPr id="1026" name="Picture 2" descr="Series vs DataFrame">
            <a:extLst>
              <a:ext uri="{FF2B5EF4-FFF2-40B4-BE49-F238E27FC236}">
                <a16:creationId xmlns:a16="http://schemas.microsoft.com/office/drawing/2014/main" id="{3638D6A6-F04A-4D32-9BCB-42F23A2FC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9390" y="3297931"/>
            <a:ext cx="6713220" cy="257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3039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83A9E-E3B9-4365-B4DA-76702402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in Files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F96006-31AA-4C28-9688-B2061B3F1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555" y="2470271"/>
            <a:ext cx="9833850" cy="294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050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B7C9-EDAA-42A3-B21D-348CCAA09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Printing a </a:t>
            </a:r>
            <a:r>
              <a:rPr lang="en-US" dirty="0" err="1"/>
              <a:t>DataFrame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489236-335B-4D87-9AFE-D821BA952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071" y="2122651"/>
            <a:ext cx="10534818" cy="373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936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F877-4A7D-4CD1-9D49-A6EF1BD1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a </a:t>
            </a:r>
            <a:r>
              <a:rPr lang="en-US" dirty="0" err="1"/>
              <a:t>DataFrame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21853-470E-430C-B2EA-0310EBA78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25" y="2034250"/>
            <a:ext cx="11412749" cy="404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676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F690A-62AB-402E-B0DC-5E2AB757B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the head of a </a:t>
            </a:r>
            <a:r>
              <a:rPr lang="en-US" dirty="0" err="1"/>
              <a:t>DataFrame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2274C5-14D0-43BA-961D-EB66390BC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37" y="2057400"/>
            <a:ext cx="1090612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3903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1EE1A-A774-4B64-9FBF-971FE0A7D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 a Specific Number of Rows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E9427-F042-42B0-9B2C-3B8DA02C3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25" y="1849309"/>
            <a:ext cx="1057275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7711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AE6C737-FF55-4064-94B7-0B21D2EB6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09862C-9611-4F3F-B23B-982413E60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>
                <a:solidFill>
                  <a:schemeClr val="tx1">
                    <a:lumMod val="85000"/>
                    <a:lumOff val="15000"/>
                  </a:schemeClr>
                </a:solidFill>
              </a:rPr>
              <a:t>Get Information about the DataFrame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697785-4C45-4D16-8B70-148CCA2D1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784361"/>
            <a:ext cx="5462001" cy="4765595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B5B1DD8-6224-4137-8621-32982B00F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D8218D9F-38B6-4AE0-9051-5434D19A5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D3DCA99-84AF-487A-BF72-91C5FA6B0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02354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6CE5F-27F8-40C5-A104-13A1C93F0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dive a little deeper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63CBB-35FB-4A7C-BE20-6A21BC3B3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Extracting columns</a:t>
            </a:r>
          </a:p>
          <a:p>
            <a:r>
              <a:rPr lang="en-US" dirty="0"/>
              <a:t>Extracting rows</a:t>
            </a:r>
          </a:p>
          <a:p>
            <a:r>
              <a:rPr lang="en-US" dirty="0"/>
              <a:t>Modifying the table</a:t>
            </a:r>
          </a:p>
          <a:p>
            <a:pPr lvl="1"/>
            <a:r>
              <a:rPr lang="en-US" dirty="0"/>
              <a:t>Sorting values, deleting columns, renaming the index</a:t>
            </a:r>
          </a:p>
          <a:p>
            <a:r>
              <a:rPr lang="en-US" dirty="0"/>
              <a:t>Combining </a:t>
            </a:r>
            <a:r>
              <a:rPr lang="en-US" dirty="0" err="1"/>
              <a:t>DataFrames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0470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733DE-DADB-40B9-A17C-C062687C3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 Certain Columns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78B162-D8B6-4282-9160-4C6E3698A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1" y="2589587"/>
            <a:ext cx="5276850" cy="27336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5C7F04-2163-4069-86F3-509F049F4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130" y="2527675"/>
            <a:ext cx="5419725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43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E728FA-F643-4C20-8910-2BAFAB262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613032"/>
          </a:xfrm>
        </p:spPr>
        <p:txBody>
          <a:bodyPr anchor="ctr">
            <a:noAutofit/>
          </a:bodyPr>
          <a:lstStyle/>
          <a:p>
            <a:pPr algn="ctr"/>
            <a:r>
              <a:rPr lang="en-US" sz="88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BACK AT IT</a:t>
            </a:r>
          </a:p>
        </p:txBody>
      </p:sp>
      <p:pic>
        <p:nvPicPr>
          <p:cNvPr id="1026" name="Picture 2" descr="Image result for jim harbaugh">
            <a:extLst>
              <a:ext uri="{FF2B5EF4-FFF2-40B4-BE49-F238E27FC236}">
                <a16:creationId xmlns:a16="http://schemas.microsoft.com/office/drawing/2014/main" id="{DDFF9940-AB84-49E6-A713-7E5E215CDB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3" r="13538"/>
          <a:stretch/>
        </p:blipFill>
        <p:spPr bwMode="auto">
          <a:xfrm>
            <a:off x="4075043" y="10"/>
            <a:ext cx="811127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818989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A2CDD-0C75-4765-AEDD-2E7CC0484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sz="4400"/>
              <a:t>Be careful to not overwrite your DataFrame!</a:t>
            </a:r>
            <a:endParaRPr lang="en-US" sz="4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D6DD2C-5FC8-4907-8862-379E7A8C6DA0}"/>
              </a:ext>
            </a:extLst>
          </p:cNvPr>
          <p:cNvSpPr txBox="1"/>
          <p:nvPr/>
        </p:nvSpPr>
        <p:spPr>
          <a:xfrm>
            <a:off x="7992533" y="2658533"/>
            <a:ext cx="3708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How do we undo this?</a:t>
            </a:r>
          </a:p>
          <a:p>
            <a:endParaRPr lang="en-US" sz="2400" b="1" dirty="0"/>
          </a:p>
          <a:p>
            <a:r>
              <a:rPr lang="en-US" sz="2400" dirty="0"/>
              <a:t>Re-read the table into the </a:t>
            </a:r>
            <a:r>
              <a:rPr lang="en-US" sz="2400" dirty="0" err="1"/>
              <a:t>DataFrame</a:t>
            </a:r>
            <a:r>
              <a:rPr lang="en-US" sz="2400" dirty="0"/>
              <a:t> (re-run the cell where it is declared)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8190FE-1654-4099-8651-D46333248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395" y="2014940"/>
            <a:ext cx="6476145" cy="394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7359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A2CDD-0C75-4765-AEDD-2E7CC0484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sz="4400" dirty="0"/>
              <a:t>Delete a column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1519E5-88F4-4BD0-9E4D-91CB81905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2" y="2057400"/>
            <a:ext cx="1050607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4426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DB50A-2A6A-4622-A5C0-4E38C9344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new column!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8ABB28-3215-4D09-810B-0D83152BA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25" y="2133600"/>
            <a:ext cx="1118235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1542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A95E5-6610-4B4D-AFAA-7DFE39F4E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new column using an operation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9A1B32-94A4-4773-BA04-B37CB45FA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6963" y="2788012"/>
            <a:ext cx="10058400" cy="213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002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C6696-B1D4-4F7D-9BC4-C6453DD12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column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839C71-F7DE-4E2D-8136-E3255AF9A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297" y="2483908"/>
            <a:ext cx="9787406" cy="295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471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4F740-DC96-4DD1-A293-82C36C427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as easy as you’d think…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14FB4F-C7FB-4779-80D7-B92F00DA7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1408" y="1958025"/>
            <a:ext cx="6589183" cy="399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5612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8AE4D-608A-4CD7-A7B0-84FEE955C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 #1 – Beginner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701A38-939F-4047-833C-FC6E9CFD7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37" y="2056871"/>
            <a:ext cx="1098232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9080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8F290-52B2-4C55-B6FA-B67FDD007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 #2 – Advanced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537C04-51FC-4243-BF0C-7659D7D83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62" y="2135717"/>
            <a:ext cx="11115675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895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0914A-644C-465D-9E05-02DEAC7FA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rows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5F956-1E66-4C14-92E5-7B129FC9C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Now we'll look at getting data by rows.</a:t>
            </a:r>
          </a:p>
          <a:p>
            <a:r>
              <a:rPr lang="en-US" sz="3600" dirty="0"/>
              <a:t>For rows, we have two options:</a:t>
            </a:r>
          </a:p>
          <a:p>
            <a:pPr lvl="1"/>
            <a:r>
              <a:rPr lang="en-US" sz="3200" dirty="0"/>
              <a:t>.loc - locates by name</a:t>
            </a:r>
          </a:p>
          <a:p>
            <a:pPr lvl="1"/>
            <a:r>
              <a:rPr lang="en-US" sz="3200" dirty="0"/>
              <a:t>.</a:t>
            </a:r>
            <a:r>
              <a:rPr lang="en-US" sz="3200" dirty="0" err="1"/>
              <a:t>iloc</a:t>
            </a:r>
            <a:r>
              <a:rPr lang="en-US" sz="3200" dirty="0"/>
              <a:t>- locates by numerical index</a:t>
            </a:r>
          </a:p>
        </p:txBody>
      </p:sp>
    </p:spTree>
    <p:extLst>
      <p:ext uri="{BB962C8B-B14F-4D97-AF65-F5344CB8AC3E}">
        <p14:creationId xmlns:p14="http://schemas.microsoft.com/office/powerpoint/2010/main" val="27701902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A666C-6256-4240-B972-3EAADFF02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a single row using </a:t>
            </a:r>
            <a:r>
              <a:rPr lang="en-US" dirty="0" err="1"/>
              <a:t>iloc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86F7B-A806-4779-BFD2-1A97BBE00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5325" y="1910153"/>
            <a:ext cx="7348008" cy="41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93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9AD98-B445-4A42-89DB-6D83E42ED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6C05E-C92D-413A-9A1D-DBE1EFEAA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Understand what Git is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Implement a system to keep your work uniform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Catch up from last time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Pandas overview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Reading from excel</a:t>
            </a:r>
          </a:p>
          <a:p>
            <a:pPr marL="541973" indent="-457200">
              <a:buFont typeface="+mj-lt"/>
              <a:buAutoNum type="arabicPeriod"/>
            </a:pPr>
            <a:r>
              <a:rPr lang="en-US" dirty="0"/>
              <a:t>Learn to manipulate </a:t>
            </a:r>
            <a:r>
              <a:rPr lang="en-US" dirty="0" err="1"/>
              <a:t>DataFrames</a:t>
            </a:r>
            <a:endParaRPr lang="en-US" dirty="0"/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Select specific rows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Select specific columns</a:t>
            </a:r>
          </a:p>
          <a:p>
            <a:pPr marL="541973" indent="-457200">
              <a:buFont typeface="+mj-lt"/>
              <a:buAutoNum type="arabicPeriod"/>
            </a:pPr>
            <a:r>
              <a:rPr lang="en-US" dirty="0"/>
              <a:t>Get some feedback!</a:t>
            </a:r>
          </a:p>
          <a:p>
            <a:pPr marL="749808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6306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3A84F-5624-4457-8D66-8A914474C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a range of rows using </a:t>
            </a:r>
            <a:r>
              <a:rPr lang="en-US" dirty="0" err="1"/>
              <a:t>iloc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1ACE34-A68A-43DE-AD7A-DFDFCC295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2258484"/>
            <a:ext cx="1137285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11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EE567-ED3D-4729-A672-C2BDC6A5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“index” column?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6F053-ED4C-4582-A56E-B6A3D78A5F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81920" cy="4023360"/>
          </a:xfrm>
        </p:spPr>
        <p:txBody>
          <a:bodyPr>
            <a:normAutofit/>
          </a:bodyPr>
          <a:lstStyle/>
          <a:p>
            <a:r>
              <a:rPr lang="en-US" sz="2800" dirty="0"/>
              <a:t>The index column is how you access specific rows</a:t>
            </a:r>
          </a:p>
          <a:p>
            <a:r>
              <a:rPr lang="en-US" sz="2800" dirty="0"/>
              <a:t>The default will always be an increasing index unless it is set</a:t>
            </a:r>
          </a:p>
          <a:p>
            <a:r>
              <a:rPr lang="en-US" sz="2800" dirty="0"/>
              <a:t>Useful for ranges and determining order</a:t>
            </a:r>
          </a:p>
          <a:p>
            <a:pPr lvl="1"/>
            <a:r>
              <a:rPr lang="en-US" sz="2400" dirty="0"/>
              <a:t>Not much else</a:t>
            </a:r>
          </a:p>
          <a:p>
            <a:r>
              <a:rPr lang="en-US" sz="2800" dirty="0"/>
              <a:t>Why should we change the index??</a:t>
            </a:r>
          </a:p>
          <a:p>
            <a:pPr lvl="1"/>
            <a:r>
              <a:rPr lang="en-US" sz="2400" dirty="0"/>
              <a:t>Next slide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581583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941E6-741A-4A3E-81C2-32F120965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Example of a good time to change the index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4590B6-D33A-4F01-8C92-A346B1478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018" y="1933692"/>
            <a:ext cx="8985963" cy="413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2853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941E6-741A-4A3E-81C2-32F120965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How to change the index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3A69C3-A476-4115-BCB5-0C80E989B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5494" y="1907108"/>
            <a:ext cx="8898973" cy="414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339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91FA0-324F-4AF2-A63E-4305F40C3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rows based on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4635B-4CC2-4E51-AAE9-C72B1C7B9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Basic operation that is extremely powerful</a:t>
            </a:r>
            <a:endParaRPr lang="en-US" sz="2600" dirty="0"/>
          </a:p>
          <a:p>
            <a:r>
              <a:rPr lang="en-US" sz="2800" dirty="0"/>
              <a:t>Allows you to view data based on criterion you want to view</a:t>
            </a:r>
          </a:p>
          <a:p>
            <a:r>
              <a:rPr lang="en-US" sz="2800" dirty="0"/>
              <a:t>Why is filtering useful?</a:t>
            </a:r>
          </a:p>
        </p:txBody>
      </p:sp>
    </p:spTree>
    <p:extLst>
      <p:ext uri="{BB962C8B-B14F-4D97-AF65-F5344CB8AC3E}">
        <p14:creationId xmlns:p14="http://schemas.microsoft.com/office/powerpoint/2010/main" val="21223489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5B1C3-3279-4118-B9DF-93F5411F4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by one qualification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5EDDB0-2900-4B26-9123-F4977854F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017" y="1947402"/>
            <a:ext cx="10448925" cy="38481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865AE600-F3C7-40CB-B5B0-D67059503601}"/>
              </a:ext>
            </a:extLst>
          </p:cNvPr>
          <p:cNvSpPr/>
          <p:nvPr/>
        </p:nvSpPr>
        <p:spPr>
          <a:xfrm>
            <a:off x="2182761" y="5383161"/>
            <a:ext cx="884904" cy="29496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347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C82BE-B276-4B91-BCDA-02787D06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by multiple conditions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DCC836-9065-4A43-9653-1DA93AC44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067" y="1907918"/>
            <a:ext cx="10410825" cy="383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6931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1D945-400C-41AB-B1E9-6955C2879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Additional Example – What does this show?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20EDB0-E0FA-4985-A7B1-1950B3877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644" y="1927918"/>
            <a:ext cx="7116711" cy="417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2659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5AE84-E156-47A9-BA07-6CF2FF735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if element is in a list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8C8E9B-CA5F-4E3C-BC78-26D349BAE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217" y="2094878"/>
            <a:ext cx="9777566" cy="367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2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DFCEB-9F1A-45C4-BC28-C365C1D23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D63701-2415-4E99-B677-F42A3B157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188906"/>
            <a:ext cx="111252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37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90717-7120-453F-9903-6C3173124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is useful, but hard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8B671-FCB3-4A75-8044-3F37376A4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Git?</a:t>
            </a:r>
          </a:p>
          <a:p>
            <a:pPr lvl="1"/>
            <a:r>
              <a:rPr lang="en-US" dirty="0"/>
              <a:t>Git is a software used for version control</a:t>
            </a:r>
          </a:p>
          <a:p>
            <a:pPr lvl="1"/>
            <a:r>
              <a:rPr lang="en-US" dirty="0"/>
              <a:t>Used in some shape or form in every tech company</a:t>
            </a:r>
          </a:p>
          <a:p>
            <a:r>
              <a:rPr lang="en-US" dirty="0"/>
              <a:t>What is GitHub?</a:t>
            </a:r>
          </a:p>
          <a:p>
            <a:pPr lvl="1"/>
            <a:r>
              <a:rPr lang="en-US" dirty="0"/>
              <a:t>A company that provides hosting for software development</a:t>
            </a:r>
          </a:p>
          <a:p>
            <a:pPr lvl="1"/>
            <a:r>
              <a:rPr lang="en-US" dirty="0"/>
              <a:t>Users can create code repositories that can be used by others</a:t>
            </a:r>
          </a:p>
          <a:p>
            <a:pPr lvl="1"/>
            <a:r>
              <a:rPr lang="en-US" dirty="0"/>
              <a:t>Allows for collaboration and version control</a:t>
            </a:r>
          </a:p>
          <a:p>
            <a:pPr lvl="1"/>
            <a:r>
              <a:rPr lang="en-US" dirty="0"/>
              <a:t>Think about it like Google Drive without the real-time collaboration</a:t>
            </a:r>
          </a:p>
          <a:p>
            <a:r>
              <a:rPr lang="en-US" dirty="0"/>
              <a:t>What is </a:t>
            </a:r>
            <a:r>
              <a:rPr lang="en-US" dirty="0" err="1"/>
              <a:t>GitBash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Windows users only (although not exclusive)</a:t>
            </a:r>
          </a:p>
          <a:p>
            <a:pPr lvl="1"/>
            <a:r>
              <a:rPr lang="en-US" dirty="0"/>
              <a:t>A terminal that allows you to run </a:t>
            </a:r>
            <a:r>
              <a:rPr lang="en-US" dirty="0" err="1"/>
              <a:t>linux</a:t>
            </a:r>
            <a:r>
              <a:rPr lang="en-US" dirty="0"/>
              <a:t> commands (useful for git, especially)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9754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3C488-0746-4113-96E3-CD7068C4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for more efficient data 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F26A1-A42B-49FA-85D5-2B0DE4E51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Never modify your original </a:t>
            </a:r>
            <a:r>
              <a:rPr lang="en-US" dirty="0" err="1"/>
              <a:t>DataFrame</a:t>
            </a:r>
            <a:r>
              <a:rPr lang="en-US" dirty="0"/>
              <a:t> in the middle of your notebook</a:t>
            </a:r>
          </a:p>
          <a:p>
            <a:pPr lvl="1"/>
            <a:r>
              <a:rPr lang="en-US" dirty="0"/>
              <a:t>Perform all cleaning operations in the beginning</a:t>
            </a:r>
          </a:p>
          <a:p>
            <a:pPr lvl="1"/>
            <a:r>
              <a:rPr lang="en-US" dirty="0"/>
              <a:t>Allows you to keep working linearly</a:t>
            </a:r>
          </a:p>
          <a:p>
            <a:r>
              <a:rPr lang="en-US" dirty="0"/>
              <a:t>Store modified tables in placeholder tables</a:t>
            </a:r>
          </a:p>
          <a:p>
            <a:pPr lvl="1"/>
            <a:r>
              <a:rPr lang="en-US" dirty="0"/>
              <a:t>Adding or deleting rows</a:t>
            </a:r>
          </a:p>
          <a:p>
            <a:pPr lvl="1"/>
            <a:r>
              <a:rPr lang="en-US" dirty="0"/>
              <a:t>Conditional filters</a:t>
            </a:r>
          </a:p>
          <a:p>
            <a:r>
              <a:rPr lang="en-US" dirty="0"/>
              <a:t>Use helpful names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309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A5DC8-465E-462E-8602-97BE28B0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use GitHub?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592E2-1F82-4C58-855C-4E84BA1D6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 am very familiar with it</a:t>
            </a:r>
          </a:p>
          <a:p>
            <a:r>
              <a:rPr lang="en-US" sz="3200" dirty="0"/>
              <a:t>Allows me to make my work accessible to the public</a:t>
            </a:r>
          </a:p>
          <a:p>
            <a:r>
              <a:rPr lang="en-US" sz="3200" dirty="0"/>
              <a:t>File storage is very easy</a:t>
            </a:r>
          </a:p>
          <a:p>
            <a:r>
              <a:rPr lang="en-US" sz="3200" dirty="0"/>
              <a:t>Good skill for everyone to have!</a:t>
            </a:r>
          </a:p>
        </p:txBody>
      </p:sp>
    </p:spTree>
    <p:extLst>
      <p:ext uri="{BB962C8B-B14F-4D97-AF65-F5344CB8AC3E}">
        <p14:creationId xmlns:p14="http://schemas.microsoft.com/office/powerpoint/2010/main" val="59660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133DA-B70D-41CA-89E6-4A4C844DC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make our lives easier…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6D36E-E03A-4158-8CF0-D7C17053F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Delete all files you have already cloned and/or created related to this tutorial sequence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Open up your terminal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Run the command: cd ~/Desktop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Run the command: git clone </a:t>
            </a:r>
            <a:r>
              <a:rPr lang="en-US" dirty="0">
                <a:hlinkClick r:id="rId2"/>
              </a:rPr>
              <a:t>https://github.com/gfolbe318/MSAS_tutorials.git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NEVER modify the folder you just cloned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For each week from now on, COPY</a:t>
            </a:r>
            <a:r>
              <a:rPr lang="en-US" i="1" dirty="0"/>
              <a:t> </a:t>
            </a:r>
            <a:r>
              <a:rPr lang="en-US" dirty="0"/>
              <a:t>the current module (entire folder) we are working 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Paste it somewhere you’d like to store your local files. This new copy can be modified</a:t>
            </a:r>
          </a:p>
        </p:txBody>
      </p:sp>
    </p:spTree>
    <p:extLst>
      <p:ext uri="{BB962C8B-B14F-4D97-AF65-F5344CB8AC3E}">
        <p14:creationId xmlns:p14="http://schemas.microsoft.com/office/powerpoint/2010/main" val="891721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9E2F65-9178-479F-A8F7-B8A3B1B886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Review from last time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8F409C9-87F0-42EB-B2C0-29959F29DA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661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4AA07-085E-44FD-99A0-441891B87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6813" y="639097"/>
            <a:ext cx="3736257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Pandas</a:t>
            </a:r>
            <a:b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Welcome to REAL Data Science</a:t>
            </a: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054" name="Picture 6" descr="Image result for pandas">
            <a:extLst>
              <a:ext uri="{FF2B5EF4-FFF2-40B4-BE49-F238E27FC236}">
                <a16:creationId xmlns:a16="http://schemas.microsoft.com/office/drawing/2014/main" id="{BFE19307-A885-48E0-AAD8-796C4F3E28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5" r="6720" b="-4"/>
          <a:stretch/>
        </p:blipFill>
        <p:spPr bwMode="auto">
          <a:xfrm>
            <a:off x="-4144" y="10"/>
            <a:ext cx="3633464" cy="3355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pandas">
            <a:extLst>
              <a:ext uri="{FF2B5EF4-FFF2-40B4-BE49-F238E27FC236}">
                <a16:creationId xmlns:a16="http://schemas.microsoft.com/office/drawing/2014/main" id="{DCE95721-C6C2-4BE4-BA56-B3CF598F79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42" r="-3" b="1423"/>
          <a:stretch/>
        </p:blipFill>
        <p:spPr bwMode="auto">
          <a:xfrm>
            <a:off x="3789574" y="10"/>
            <a:ext cx="3629320" cy="3355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F4F59E14-6293-428D-A5B9-1DB9E42ED9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64" b="11433"/>
          <a:stretch/>
        </p:blipFill>
        <p:spPr bwMode="auto">
          <a:xfrm>
            <a:off x="-4740" y="3429000"/>
            <a:ext cx="7423634" cy="283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3368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DC05D-315F-40C4-9DB8-5FA1A4593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Libraries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BC763-2185-4024-B881-8F8A3C224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7256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python library is a collection of functions that allows you to perform specific actions with your code</a:t>
            </a:r>
          </a:p>
          <a:p>
            <a:r>
              <a:rPr lang="en-US" dirty="0"/>
              <a:t>More often than not, a library is designed for a specific feature. There are libraries to…</a:t>
            </a:r>
          </a:p>
          <a:p>
            <a:pPr lvl="1"/>
            <a:r>
              <a:rPr lang="en-US" dirty="0"/>
              <a:t>Move and modify files on your computer</a:t>
            </a:r>
          </a:p>
          <a:p>
            <a:pPr lvl="1"/>
            <a:r>
              <a:rPr lang="en-US" dirty="0"/>
              <a:t>Create graphical interfaces for your code</a:t>
            </a:r>
          </a:p>
          <a:p>
            <a:pPr lvl="1"/>
            <a:r>
              <a:rPr lang="en-US" dirty="0" err="1"/>
              <a:t>Webscrape</a:t>
            </a:r>
            <a:r>
              <a:rPr lang="en-US" dirty="0"/>
              <a:t> (more on that in the next module)</a:t>
            </a:r>
          </a:p>
          <a:p>
            <a:pPr lvl="1"/>
            <a:r>
              <a:rPr lang="en-US" dirty="0"/>
              <a:t>Perform data science operations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And much more!</a:t>
            </a:r>
          </a:p>
          <a:p>
            <a:r>
              <a:rPr lang="en-US" dirty="0">
                <a:sym typeface="Wingdings" panose="05000000000000000000" pitchFamily="2" charset="2"/>
              </a:rPr>
              <a:t>Libraries can be imported with the following syntax: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import library (imports entire library)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import library as lib (imports entire library as an alias, usually used to not clutter up code)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from library, import function a, b (imports functions a and b from the library,  saves memory)</a:t>
            </a:r>
          </a:p>
          <a:p>
            <a:r>
              <a:rPr lang="en-US" dirty="0">
                <a:sym typeface="Wingdings" panose="05000000000000000000" pitchFamily="2" charset="2"/>
              </a:rPr>
              <a:t>To access functions of your imported library, you will need to use the dot operator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We will see this throughout the module sequence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9185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2060"/>
      </a:accent1>
      <a:accent2>
        <a:srgbClr val="E1E600"/>
      </a:accent2>
      <a:accent3>
        <a:srgbClr val="002060"/>
      </a:accent3>
      <a:accent4>
        <a:srgbClr val="E1E600"/>
      </a:accent4>
      <a:accent5>
        <a:srgbClr val="002060"/>
      </a:accent5>
      <a:accent6>
        <a:srgbClr val="E1E600"/>
      </a:accent6>
      <a:hlink>
        <a:srgbClr val="2998E3"/>
      </a:hlink>
      <a:folHlink>
        <a:srgbClr val="7030A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423</TotalTime>
  <Words>795</Words>
  <Application>Microsoft Office PowerPoint</Application>
  <PresentationFormat>Widescreen</PresentationFormat>
  <Paragraphs>121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Aharoni</vt:lpstr>
      <vt:lpstr>Arial</vt:lpstr>
      <vt:lpstr>Calibri</vt:lpstr>
      <vt:lpstr>Calibri Light</vt:lpstr>
      <vt:lpstr>Retrospect</vt:lpstr>
      <vt:lpstr>MSAS Tutorial Sequence -Module Four-</vt:lpstr>
      <vt:lpstr>BACK AT IT</vt:lpstr>
      <vt:lpstr>Goals of Today</vt:lpstr>
      <vt:lpstr>Git is useful, but hard </vt:lpstr>
      <vt:lpstr>Why do we use GitHub?</vt:lpstr>
      <vt:lpstr>Let’s make our lives easier…</vt:lpstr>
      <vt:lpstr>Review from last time</vt:lpstr>
      <vt:lpstr>Pandas Welcome to REAL Data Science</vt:lpstr>
      <vt:lpstr>Libraries in Python</vt:lpstr>
      <vt:lpstr>What is Pandas?</vt:lpstr>
      <vt:lpstr>Series vs DataFrames</vt:lpstr>
      <vt:lpstr>Reading in Files</vt:lpstr>
      <vt:lpstr>Printing a DataFrame</vt:lpstr>
      <vt:lpstr>Displaying a DataFrame</vt:lpstr>
      <vt:lpstr>Displaying the head of a DataFrame</vt:lpstr>
      <vt:lpstr>Display a Specific Number of Rows</vt:lpstr>
      <vt:lpstr>Get Information about the DataFrame</vt:lpstr>
      <vt:lpstr>Let’s dive a little deeper</vt:lpstr>
      <vt:lpstr>Extract Certain Columns</vt:lpstr>
      <vt:lpstr>Be careful to not overwrite your DataFrame!</vt:lpstr>
      <vt:lpstr>Delete a column</vt:lpstr>
      <vt:lpstr>Create a new column!</vt:lpstr>
      <vt:lpstr>Create a new column using an operation</vt:lpstr>
      <vt:lpstr>Changing column names</vt:lpstr>
      <vt:lpstr>Not as easy as you’d think…</vt:lpstr>
      <vt:lpstr>Way #1 – Beginner</vt:lpstr>
      <vt:lpstr>Way #2 – Advanced</vt:lpstr>
      <vt:lpstr>Selecting rows</vt:lpstr>
      <vt:lpstr>Selecting a single row using iloc</vt:lpstr>
      <vt:lpstr>Selecting a range of rows using iloc</vt:lpstr>
      <vt:lpstr>What is the “index” column?</vt:lpstr>
      <vt:lpstr>Example of a good time to change the index</vt:lpstr>
      <vt:lpstr>How to change the index</vt:lpstr>
      <vt:lpstr>Selecting rows based on conditions</vt:lpstr>
      <vt:lpstr>Filtering by one qualification</vt:lpstr>
      <vt:lpstr>Filtering by multiple conditions</vt:lpstr>
      <vt:lpstr>Additional Example – What does this show?</vt:lpstr>
      <vt:lpstr>Check if element is in a list</vt:lpstr>
      <vt:lpstr>Sort Values</vt:lpstr>
      <vt:lpstr>Tips for more efficient data manipulation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Garrett Folbe</dc:creator>
  <cp:lastModifiedBy>Garrett Folbe</cp:lastModifiedBy>
  <cp:revision>25</cp:revision>
  <dcterms:created xsi:type="dcterms:W3CDTF">2019-11-14T05:54:12Z</dcterms:created>
  <dcterms:modified xsi:type="dcterms:W3CDTF">2019-11-14T23:43:49Z</dcterms:modified>
</cp:coreProperties>
</file>

<file path=docProps/thumbnail.jpeg>
</file>